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D3FD-51B4-48C3-90B3-50702FBD07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435C-D2DD-4F04-8182-D1B4EF7C6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Домашний логопед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ash-logoped.ru/wp-content/uploads/2015/06/%D0%9B%D0%BE%D0%B3%D0%BE%D0%BF%D0%B5%D0%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7625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548680"/>
            <a:ext cx="8640960" cy="557748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Лошадка»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Присосать язык к небу, щелкать языком.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Цокать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медленно, быстро и сильно, тянуть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подъязычную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связку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Присосать язык к небу и удерживать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некоторое время.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«Барабан»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Открыть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Поднять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 к «бугоркам»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верхними зубами. Удерживая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положение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произносить: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Д-д-д-д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52936"/>
            <a:ext cx="1352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logoportal.ru/wp-content/uploads/2011/12/barab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653136"/>
            <a:ext cx="1805186" cy="170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94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Для чего нужна дыхательная гимнастика?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Хороший (длительный, ровный) речевой выдох позволяет произносить звуки правильно, делает речь плавной и понятной окружающим.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Дыхательная гимнастика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«Полный </a:t>
            </a:r>
            <a:r>
              <a:rPr lang="ru-RU" b="1" dirty="0" smtClean="0">
                <a:solidFill>
                  <a:srgbClr val="002060"/>
                </a:solidFill>
              </a:rPr>
              <a:t>животик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ru-RU" b="1" dirty="0" smtClean="0">
                <a:solidFill>
                  <a:srgbClr val="002060"/>
                </a:solidFill>
              </a:rPr>
              <a:t>воздушный шарик».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(базовое упражнение: развитие правильного дыхания)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Руку кладем на живот. 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Вдох </a:t>
            </a:r>
            <a:r>
              <a:rPr lang="ru-RU" dirty="0">
                <a:solidFill>
                  <a:srgbClr val="002060"/>
                </a:solidFill>
              </a:rPr>
              <a:t>через нос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коротко и легко),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животик </a:t>
            </a:r>
            <a:r>
              <a:rPr lang="ru-RU" dirty="0">
                <a:solidFill>
                  <a:srgbClr val="002060"/>
                </a:solidFill>
              </a:rPr>
              <a:t>надувается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как </a:t>
            </a:r>
            <a:r>
              <a:rPr lang="ru-RU" dirty="0">
                <a:solidFill>
                  <a:srgbClr val="002060"/>
                </a:solidFill>
              </a:rPr>
              <a:t>шарик,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выдох </a:t>
            </a:r>
            <a:r>
              <a:rPr lang="ru-RU" dirty="0">
                <a:solidFill>
                  <a:srgbClr val="002060"/>
                </a:solidFill>
              </a:rPr>
              <a:t>через рот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медленно, плавно)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Повторить упражнение 3 раза</a:t>
            </a:r>
          </a:p>
          <a:p>
            <a:endParaRPr lang="ru-RU" dirty="0"/>
          </a:p>
        </p:txBody>
      </p:sp>
      <p:pic>
        <p:nvPicPr>
          <p:cNvPr id="23554" name="Picture 2" descr="http://aka-prazdnika.ru/_sh/00/4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096344" cy="235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Носик </a:t>
            </a:r>
            <a:r>
              <a:rPr lang="ru-RU" b="1" dirty="0" smtClean="0">
                <a:solidFill>
                  <a:srgbClr val="002060"/>
                </a:solidFill>
              </a:rPr>
              <a:t>дышит»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Закрыть </a:t>
            </a:r>
            <a:r>
              <a:rPr lang="ru-RU" dirty="0">
                <a:solidFill>
                  <a:srgbClr val="002060"/>
                </a:solidFill>
              </a:rPr>
              <a:t>пальчиком одну из ноздрей. Вдох через одну ноздрю (коротко) Выдох (медленно и плавно). Аналогично с другой ноздрей.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Повторить </a:t>
            </a:r>
            <a:r>
              <a:rPr lang="ru-RU" dirty="0">
                <a:solidFill>
                  <a:srgbClr val="002060"/>
                </a:solidFill>
              </a:rPr>
              <a:t>упражнение 3 раза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nasmork-rinit.com/images/nasmork/zabit-n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«</a:t>
            </a:r>
            <a:r>
              <a:rPr lang="ru-RU" b="1" dirty="0">
                <a:solidFill>
                  <a:srgbClr val="002060"/>
                </a:solidFill>
              </a:rPr>
              <a:t>Греем </a:t>
            </a:r>
            <a:r>
              <a:rPr lang="ru-RU" b="1" dirty="0" smtClean="0">
                <a:solidFill>
                  <a:srgbClr val="002060"/>
                </a:solidFill>
              </a:rPr>
              <a:t>ручки»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Подставляем </a:t>
            </a:r>
            <a:r>
              <a:rPr lang="ru-RU" dirty="0">
                <a:solidFill>
                  <a:srgbClr val="002060"/>
                </a:solidFill>
              </a:rPr>
              <a:t>ладошки ко рту. Вдох носом (коротко и легко)  Выдох через рот (медленно и плавно)- «согреваем руки» Повторить упражнение 3 раза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s://encrypted-tbn2.gstatic.com/images?q=tbn:ANd9GcTZTUcrb-5HAeta_A2ayR7tEPp_s_htsouMznvUP7aW60SMSU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21088"/>
            <a:ext cx="22288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«Остужаем блинчик»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Высунуть язычок. Положить его на нижнюю губу. Вдох носом (коротко) Подуть на кончик высунутого языка (медленно и плавно).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Повторить упражнение 3 раза</a:t>
            </a:r>
          </a:p>
        </p:txBody>
      </p:sp>
      <p:pic>
        <p:nvPicPr>
          <p:cNvPr id="28674" name="Picture 2" descr="http://img1.liveinternet.ru/images/attach/b/4/103/611/103611327_lar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736304" cy="2530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«</a:t>
            </a:r>
            <a:r>
              <a:rPr lang="ru-RU" b="1" dirty="0">
                <a:solidFill>
                  <a:srgbClr val="002060"/>
                </a:solidFill>
              </a:rPr>
              <a:t>Заморозим подбородок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Верхней губой закрыть нижнюю (так, чтобы нижняя губа была НЕ видна) Вдох носом  (коротко), выдох через рот – дуем на подбородок (плавно и медленно) Повторить упражнение 3 раза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650" name="AutoShape 2" descr="data:image/png;base64,iVBORw0KGgoAAAANSUhEUgAAANEAAADxCAMAAABiSKLrAAAAwFBMVEX///8Aaa8AbLEAcbUAc7YAa7EAcLX5+/0ffr87iMYsgsL2+fwAdrwNeLsAZqzw9frj7PU3hsTq8fgAZbDd6PMAb7cAeL0AYa0AarNHj8sAc7vQ3+/a5vMAbbbD1uqMs9m4z+dzpdGXut2gwN6FsNazzOUAXaupxeHB1utwpdaavNxamtPL3O55qNQzh8lUltBhmspEjMZ7qtMAYrlTl9KDsNxpm8lUkMMUfseQs9U1e7gAUqtilMRWlcmIrNBDhb4RC+7YAAAgAElEQVR4nN09iWKiSLCVxMg9ICKCICDHgIh4vDXReevM///Vq2pA0Rhzzc4kr3Z2xgvo6qquu6sB/gg4URo5f+ZRfwaSAv8qgr89jN8HagLRPxEk6t8eyG+DBAp7Zhf47/8L8KJogySaIZE2UV787eF8HDzEIQMXaeRAgIvp66MUQeThP4md4t9FCvnfHtCHIYfMkCSAEoCT3Oz/AUZuhAQqNZiCViKZUvdvD+ij4IZIH5CmEMKUhLcafnGUuBCM0E8l0FKN4xI/1yDk/vagPgSBZJS2XQqoYiEQ6KUhBX97UO8HNXBSSP1gqi3sKEpt25gmPn7iZtLfHtr7wI0kY6ZqU3cBmm0vbFuDhTHV1Jmr5l9zMYXg0JLRUh1fI0YhgJ4a+Ann4HdfESKYOeAH7LUqLITKTs18cBb43VeEHFeLUwoowBGXqT1FIY6iWygdJgK/JOTo5KVIplLQIEX1qgklEijCP18UIYSU2aXZAglVInkWAb110r86pg+B0RgI81wqpXxavXF87e8N6WOghyAlYZjhyxls8X9ylsJAglD/20N7J+CiQSvBFoQUDJVXDUgEAd+jaPD/9tDeCRGgnyfMBFtAftuivBPYu4X99YS3GxBbSQnwSegsdKTLDHiYIbm0meMnPCSketXM+NsDfS2EhZSGOTqvsNiAtwUdeW1pTxEhHbYF+KRg0zyMVO+LuH9aBiS0OZ+cPH6Lo85oOSFCKCPCLV8aMPWJSA5kX0PqFZpWgrthRg/nMM5aMoyW9NItmH+kbgzgDe1rxFE4kmTzLXLWIT7HZF55CBMHKeTbOb74Kt6f4Yeoi7i0LDNwMvYR+hL2gr0qkNfEMuFQzYb+13EquA1aqYHIOxpfCkSaFAU3GT+OUG61ghcDfL35IgSqIQ0DCj5qW8EWkfm00i5RCgS8LWw1KDIIwvRrIYSQJIDCwUXLm0cqlUKJFOKFMsY3EgRfMQTuzjeVusl5RGYpoKQT+MqNCOfzL6NcD8Btjgkwx0xhU24g3R6FdbH5G6P6CKBsjmY8X07J4ClE8EUfREIomAi8uEzZL74ShKD2SoGgFNEs9fVQDHXUU5Eosk9FQeW+iAlUQwgLoUKI/hgoIET0/gy7wpJg9rXiQUahb4WpIJbTmMfR8wGsxQ3Kbnq9mfZEYSls1eIrSQfHNcRFIuhzHlxiMz6d9CYJISS6wM81IVmIhvvZk+dFGB4yx1ommSLa1oXpgsYQqf/nNXDNAm1z0eSOhreUh58Qu8DD1ROGtXfqw1Rc6vpCVqFitgqQ/UA3F7q6FKeNa56GoV9d/skgBBbM1uchhXoSlRN40+TX9NW+VyPU29PbuYlf9DgVJbjuh2uilJF+QjlBGEk9FsDK0zBCQzudTCpbx2iIxFe2djqdIikXUZgyNCY254SfECNiG23EQ7QqQGc55CPsxR6BuG99ltLvoVikYI60z1mQ4oU5GCon90RkptOwqcczjPjTtZKgJBF7I053IQqzPznUV4PjazosZB9M0YxPvqkxOvnMN0Ue5vICVD38tM4556Cnp0NBCKDFM8kb+bwmthPX9Ts9WiMN8SMeHSiQ5t6n9pT81NNRFykxJEgDc1LlJz1eFMWa6aS5zItmAmv8m9OL9NPHVyXNB43Wkc+wMJnqlGR8LTNSODz7fIc0jDXwja9Qz5VUMtoZ0dDFUUBvVvhqRS+CEX3Ijyobwf0irmyYqcRsTriXFSQNLfuYF3kSFgUixMsLnxCSJO/Tc1wDidik94MVrhZkrBQxQnqouLZ6SS0IVPPTUMi4LpvUdVu5pCaPirVQRAVptefltqZK4ut34v6Mv+H4TnjNrHSIlYrI9yOPrXqNFo2BKkqjpcXkueRFYZgS58XXYpBe6Pi/3yYPc/9sonxQr0V3jRy4tanwCIq8J2pJSCRdFtEM3/PEjd5+xL5XFMT9SgaTQ9f+PHdm+PnbDUA0YfxDVpGGfjp8NYD/UZ3n2WEOOpPPDHizh7ymjlUVMZLwXyRhzzx+zatXAiiGo/4PBCfSnaoGjpUDJyN9AloY1evUr/9nkIPt6ic2l5sCd8VQdhwQDyOmQcsTugYVksxRbd1EPvlWoDj4cxDik07r8TLdtY81h62RJlF4RmwJx6gFRR6lRiFtOU8/XFRwzslNN+Bey6OGkJnNcBU2eAXXjkY0UvFfUWl9g2B6V2bHR+8eTuJ6rsN5h4frHrflCiON8iJAdMJj+ZQXRUGCJhmExEt+AC40AonKRk6Hj0w3Gkne2YQ4USMrQrRueJ/ncaWsil41/lEBBmKkNUpX6Xkr/AX7XXzAyDsv2tc8aTQ6Yzsai9QQKcWRBvSJG8LG4ZIgYsPgNhrZWhLjrXxjkObDC92U6J3DbKufRjgimEzhLArvo8U5bzCa8PtM3us7RXZhLZOE4AeeI/OyUwzYO3kNrqz42kpGxCYNRhMXzhQul8J0cpqEdlx9OyO2Y8PzaahQzGn+Mx1xwFnYcHgFF7H6Ala8s5lyXFlCsMEFjVSLCCOjjZHHFtWpr1C4kHBSRdcdxMoeeJwYnkRZWKEkL/GvZf0aTTpfQc/C5WGFFu2umm+JS8A99SrYU7y2pnAMwigCCkEXmwDKktPmM6oKUxmpUprxFGb//GOroJfg2LaUG2AvgBIjAT6YRMsp1/kQyeHZOsohHc9hXZMwM5G/cLpMZQ4OTEz+FMwJ8spEUShDocm4jioirGEyPi+d9nFCovPHk/BF4iTMBV7YkGWaIOhQ6uDa/9gbxCcFezb7JwEOcbfTaV3polNhBVpn+iYjttDyPEylavSyMDrjukRVH1zQieqgJYCaxgNpyZspKAb0zjDqgaFAZCoTMiR4HhJWKDDBRfagqidmEXLdSJArLCn5Tt4WCp6NDpLL28KsHsNsltoZ4Dv/n9kCFwRVmNtIJDTswS9pBjIiMyKUzqeUJOHVQgsDekBEfBVCOFqfy7oJPVKtuAQXyYCXRyOFl8HTJqANThAaaDAxCm7EK6ORzA+cirQxqDRhk9Pb+rAeVSGVNKLhB6FWqDylbezct6m8rVoEepmQUBYQjQzxQQWSRUUwC9C1tImPS5sq6G1fy0q8KS4qb8pBEKM9YoSgM1yM8+qrGASZr2ZTXaMLJJumbBo0wjXEbb5Db31NI3dlWTFlBRFSK8or8upsdSIeTI+jEkUhnMUofriph0sHOW9rGFOb0qF2Sb+zMw3yqZflDqEDScAud33dsakYiXCf2oupMSPxVagwBW4h9sTtHDwnBnex1GB99uwceqYCKUPUWFPBGcnRCYUfHRi1MJLBwcfp+JMgj3D+YjZovHBk9p6U669BWy5ciJ0C9iKOgAYGKs36YmIsZrZPA0XmsW3dqY0HljtUkTEh8TPI/H9IamzwQsEO/O1CYryga4BryvZFMYd5AKg/cSkwiScdTBC09SK9GilRiSpTpaTyyCeQy0eEooqz1AlNo5pWFMJFhAzSsuF0dmWGixB1MARzmIiCbwu9JWg6429N2KYhm3pUwHN74bs4ekRGZ1UUdJ/Nhhy02WIhoH4tCaNKS8yIBcHvCXg3NNcg9VSz1xvRRVLop0keV2uZQ3JoywmnV2/VBL+slXDhtYg0QjJXHxuRv0urGcF/Jkh3dVIt9STOk9QPSSnCqNczVS/Fh0o2Rc7p9nY5Y7+bEkeVLhX1LqaRhop1U2EjBbAlHTtllS6LMgDURfiKXSXSvyqFRJc+Ws4ax8FSochVHQ5F2TaphhWj/pEnl0yaCcSyUoHsny9+gh0ae6ifqlWkT+qZYE/wTWWJ0qowfS2khFSPMLJFNokl0qhAk0Ng9SwloaNtIZBIetGYFnZYOEU6p1LSCPEXmLIrBfxhiiQS8TkrkzEDmZbBQgcuX5nCTqqXQo6UwKeHJPX8XVsKB4Y+rjEaq27Q/ma3I3/Wx1lC6rFVZMTIuqK5p5g41YA6bBiuSbJexGHg2w1l3VmFREgjLe1NUjiez0SfzqbUyd0MxcW0nhtvZhv0c0bafYn6by4Ic3Hqxvy0PbMuMhG6A3IBa4nRyEN3jkOFmCMr63ELpxj2JkPI3LfFWUAxfH0XQs6hU+ixr6Q1pCO6r9I7cRNWfO7s7anQQ7SjkgWbBZr0opzWXOzQrrrMzdlbDp20qe3OaGAuWjSOPS/qEpGQMLKFMvNk9GroB7vRnlHKoXjVCmX2yGBj0XYVhz1IOEVoeGRHAb+DYMQwGmW1yUOQZLiWIlTMeA37lcaQz0a8uVqR68RQkvYjusQwedPU8p5ACeuS6LBBZnNmM42NGMe9yZBk+SFegDOLwhopWZYLHxdZyoov8ZfGFrlOpBWppYxfXLnHUwmWSi4D3ws0/AsnmVCKwxCNOo5bjQcDC821Y3osgYrtxpAcbHYVf2sNBuM9qD7swjCmbzi0SPiVmjNHg9YMLPmeTCOWkkQlCYXPjrfI5kFZVbehgFmUZYoGizNLW1ZtgPw3N3Bh2UQ0Pd0s2GLTqRCTMOodmCVEd4AqlvbMLeAtx5FHrlEbk5KO7mBvJOaT7thrkWMNS5IN8rKlx3bgjbsPO360gkjTa9fG0wJZltJBdXMSwgv89yBt9gIr80Dmd0Qa4MwPWBTNpsIctMD14MinLJbAkToFbVpW0oOVLKqo+UlsNj+c4xMiWqrsmUufVGM9N3mcZhEEYyJh3H1EIjUE2UHaRYwGyQFLjdvBqkvz9DguuChL47zilVjpoX1czRflByN81fjtJHOnyIAqKphmhCUpIFS6xCXGiW2G5uy8JLSSkmxUgRX9CmUB7hRtO0FssJ+KFNOBOYv0siApYZST1JWYST8fOz0Piu4YgjRYV8QrHI3YbqzXHrg3CaIALDTqgpUz9tl1EmmBHE0mxmxswhScKA1fNQIpRGbxYYqui2gfB1mSNDTKOXMUjkDW6ZQWTlbawjz1vCzdUO2BiD64RApWaNGofiKKJJoBc+RoAapY0PfWeBwv5fVo765k+k6CqIqwhGwhDWoSuRGbUl5+NPaDtfzwYFkDMvbQetTwdjgKTqZYBZuxI40knlSsanBTqpFY+GlWZOlUYOvdLaeN69agTzukiScFe3GIKuipUPZQKGSkCOoJwHW0JNGDz5so/D7w0c8m390HbTzCj2SS0+ZA7rugWcMEJrGhS8USVh3l7hGWDqca8QSS4VgHpy8P2K9l/kEe8eSHSaTVzDxZ8coDX4X+l4d1NBWZWoz4nrg47uf2qkpEiXZ6t4kUwVzjvA1ktr0UWuwYlKUohEQjs0I0U/g5/Y3MZ6xNiiaMHZLePvTkByjSXmUb7PGJ4aDzi26dkkW6vlO6SIcM3+Fnvc6AGLVWU4+JAavRhAyYmNSRYvKjJGCPIP5WqqlnGfdeLpai3fJ0l1RRbnAbD33ZEweezExfJ1eplNwtmwDdC9BuRqIILNPdq0LZqsyj+k7pcWgUD2RZRtWINl2gjgeg86PaOKDFoPWHibQP6KoUdoPOIKz2lQdLLhr2SWqI9a8HK04bDJDnQI0hGsnyACUMPQKHPuHlKjKrVMMQ+BQ4JwiqaJWz5RwBhXhEXo5+EpJI81DFB2dlpKW0UAKU8tvtYhKAxgp8er0qWYJie19JIJo6jpY6BXK1jDBC764eY5eUJqdCNOyC9YtDldXtdCPgoXcH4yHKWVpID93GOEI+HowJIxZiJhcHcsQIXeHqechVlCSkcSwlCCaL7RY1J06Wvi1cv6TYlRrmF7bMaBmKB2GLQ12Wdm1fBPMKoSbT7aEfBBE9zoc404yksix3uNCX2sEkVQasEhqtmgJYZHOCGJEyQqbz6rzfskFf6UbGCpUVkxvaJDW0IEbVWmGkmCxgJbBsO0m3DeM5B+25Ep+Rb200RJ8vGw91cDNK3ePPWcQaBUGvwahXzdZK1hnXoa0QGl4TqoyhsDqD7mGQSrfbmjJ9Oe50OtZDK/SWdhsKKejCDzqW3th8uuehs0yRPdMBXV4dEarZX2TchVKZBLeB2OhXQuFR7bLsK93E18UiVTWCyFDSxgl4CsrukaEeGRcXQDC2eKfXqUbZuesOrGXkuYZRRI/9boeg29+njqYbRbq0xt27+qfyQyBbOPj4iG+kBujKU8wyGeNA1B4ZRQ1KKLp7lQ6qyiP09Pq+khA5b1ahReKSpqS+GzPkkLzRigxHnlcmbefcyZmiDBiVcPS/1shnA4tgXOHDcBqzTwb43aSH7+nHlsGuzFtRwTUa2+QfcrDC0TpKMwb6l1Xo1RJdn00hu56r4Mg5Lyv5vSS3SJz6oT/fU0iXmY8yLgrU7swrHel6KzKwrMxei+HTGTuG1R13noNx19K8Ab1SOkr15OXxVrlaMEdeJMMcQrnOY5jicu2HMa4wHBgboo9eAbrj19JqPkmoksflTDaHsDjMm+75VZbE3OtgVFOIDp5/4JQdpy9pIfDVkC310VpnVqdzR+/uGmgQCibWUrcqsjE7cKlzB8sWzXIW5EMmMMAVFJbhWIVFS6silSiOVfClysGVvAJFUgReomyKwVxx5wR7LeRJIox8iaK8FHtzjk52DI8DC4XB6m7QH991LMNCad7pWt3bBpn6X2S8LuoHq+siRviaDKDUGjwencEJ8/qQJgnSCCUEb/aiE/9P9cgOomAbR7YRVZY/A5SCsUtOD/wpRBQtMeWzRRf00P5R5DhSqkgIZZMajJbjfoDmwBjlM447vnuAyMKhP97eteH2ESTFStARj7tdEadkjJMS9NFibzBKXakKtZgJw0denNXYzGWT3AEPpn6gcxTb0Z5ZS1ICjCXRQM/J4O6F2lI+z1cFSCdeqRGSJ5XrCWR1cDvCbtwRJ5Gm3HXvdmD18WrPuru/r9HBFxaql6LfhbjT7f7SdxPljsRzikwbNZwAq/r2+I+o9M5rhhJzrpOS9HGUKsVLOB+Sy1vvEaM5pyexxFJ7yKoeOOZx7btF5rn43boVURxnlUuNF+9YekCzUEb3reVdZ/BT65P1sbq1dj/7XYL+z599pBFy41BfDzrdh2G/jwxKl6uwqwf1AGHrASN8vuR6WXHMyk1MHSJc5BNyYqQ40bn5cxgBLhCuEhwhOq/LcIPmTsVVXLofkSq0zLVGdTANKAO9RilVi+9U3TS+W3npqt+96/5yhj9RYvTJhCsIpT7OtjvsIy3WQ+MH/mK4TDK+Y+HHve+FmtYIOWPlGPbXQFub1ghtkdG+Th/4aEVMQrtXFxnSiKVnZUOa16QPqf4qLnyeZ3fJSczx5tyjqeCKh+aRqE14dPHZTyqM+LsB25QzuLuzIvQm1O8WozIhQJY47KyhBOkwte5uFVru6y4JO8KI/W6uqmTtNvePq6oib14NgP0EncComJboeNarJ7pk0Z0DWgPRllQA3VFdMbHN4iPgLavUfYNRZ8UC3ShxWeUjyq/uw+OkkG7Ryul7iECf3fAOacQUDzdEFIM+Wkk/IHh4fLjvdPo6u5ZCLWsD6KbHB8jypIpX5czJXBFnJ6Qc0fqM3lQkFWRonPtVykg83Au5sJ1oYEbM3ZJQWoI3xFH10Dy47ff7w1/hPbJZAD9uqtCVRVzHGODfm1+Q4Nv7tIPLiOwjMtT1YYb3QIRqM6qdzugFcJhXFvCoRpYFb0EIZ5uVTtB6ROuusuggoxz3OUbKaAl6T0I2RXcESXT/03HSx++0cJAaQ5Lo4HxnkmFIxmL6rQ+7G0Jw+JA4zgOihAtMRa0u9XT0G5VzjEgfMbmwR7OZiovYqDT/7XWTXhjZJBw9uY6RVKUI5wih50Di6xdSyO2jecBWC6gPQxTW/3LDPmHRvWcY3RPfuf0h6aju8GdtNuE1AwrD4oWceNfctIUR0+r0U6SSTL7Fxo6u1vE8D0YCtL0zFchm4yqqtzA5eg68TnlM10Irp3tbX5wNkQzox+Klaf+2gj6Vbw37+rB7e1NXreh9uqijUo7SHdyd37pGSVTIVuKWFOgt0CJ/bwUUai7ZXNVvGEK4VEe95WQ+ediL48GocQg6Fi6RnMaG1sKP9eOPX2sPjGH35qc1xEs79zVG9z/w3dD6aXVvyBX99eNx3emStddFKwLifuNfdAfjQW//gM/Z8yP5iBIbhykn79xp7/gBoAWvVFbDhO6rKLtW/YnkpmveGhDnd8Z8Z1CbpCQZrJt+Nwj63fvb78jyw9sGviNvDm/vu30jwh9ZJBlqA9bikVIkaAZWL07a9W7OWq5kbfVOoare4D01XV4ArPR8VIUo5CZum/ix7+/wvzAg2qvJY39w8BIIIWWXRpPO0Oo/KogDap+kf8AI5YRK+P360beGP9ZR+nPQPZrkHRm9xICFR4OQPQOflTTTKbOB6KMqPPCOfRY+pHah7oWAyRaK2/K9KFHrRh8EmhfGsUe6yOoeEOr+qL40fg6/EQ4o335+O2K0A4fh17d2lTnN3R5R6g4oJe7FcXis0ilS0NKccfyajSQQ9mphp29mvCjXOZwN9jqZs2AtrSJlELWSDgROjLqVe+g2btD9wRDkHoaVMHi4ub2v4PbbpBIT338ebvBw2zhOA7K+d/EJP6HmXqNbXFVFoUlR+Q2skj9/U5OHwAUJ9vIa0iiKi5zKTOmWK5kfeOezs4OVxFkNRkyU1+AhSjf/wqN138A3fHdze3PfklWd7gEjkFatjAYDNLBH6O5VcXAH8iKOohTW8h7Hd5IvfAGMOfgjD02Tqno5pFJgvKNKxVerM4wShyq9+o2nSpaBZDhVSaHWv73/TjhURLq9RYy+3990mHnoFo7Gwdrq1t7tnUKhSufUe/NB5tHWdpgNVG/pSVwcmYcq6vWbamlfCmHk1YQNKReBrgrQehqdZY/XtO+IedgMoe6dNSTrZvj9F6oo7ftNP/n325FGD2n/5oYDNf/xfdjH/4b3dEkt7nCd5GelEjkarjGrgOcpzVM9OspxbKMYWmv6BQhJhUlwqHcLKYC/N6macY/Gdpsx9Acd/nfJLNS7GiNmHuBauemjN1F8v7k7wej25rsuPXzvk4piv6wxQpQsHZb/y+54hB0MECNpL/N7UQkOk+kgI5AB8Nqa1ZAiv8HRcPLBlcWVkehQjEy/lR1OdxOQOJ2DeFAJOsu6vasRIoXaHwbr/g1D6ObmhqF004+iCp8apbt7y6owGqeA95Jgsjt6BzHOoazhknF5cSQdGb5AZen4r8YoceqsXw1GAFP0vgIP3Vf5uCB1qpJBowZfjllgpHufJ483LYzu74c/bhg2DeCbH322pBqMrIfkZ5+h1CXR2h/STScNnQJXG/OyX6Q8eUdBe1AUIX91CXwQnhYto6O+lJk9NzKq8I+kUszG2Gnq0CLPlcJYdxYZFD9ujwjhn5s2PgynG/Z5g9L9vzSFVsV2qNysoart2EPUuggnY2lpHteNdFIKpflhAO8GpIa3l0c8okaEyeMo3a0T6A8s5DqQSC50b++GbDb6NUZs4PfnCFXM16BUexhort52K2knSWAN+pCs0fKg5Kw6QV5QRsqDQy9/IzS7QjVEiFvWOlYddoY0kSscjbVc3bOkEBzM0vuLCFUoNUS6Z86HZ1n/PqI3e0uCTsK7Ng9Ao19tymp+d0M1PfTzaMdKSSag7sfjDk5gsgrwfYw8d4vvHi3mr6bDFokOaHz79u0SSt+ZPP1h/aR0Evp+dP9gRYb4YEyRPCJLEu+i3P9PenVVBnFRgCkPBh2rlkg7q4PLAQfhDIeEIPyyGEYtnvvWwBGlW4ZRnzHSrv8difITmbDDXF6E9UAej+RV08b4v90WF6Nh0tOkpVx5Tkurc7ecMM/n1/2QZAPXvTkl0bdvZyg1K+kb47lkaBFi91a8uutY1eofyDHnmAPvSV3kfwE72A8o8jbuUcxoQFYCB7y1pgXeHdKcSp1vt/cXKHSCEmLUZwghl95BxbOu1e0OFKrnssbk+w7iczvvd4NB+QHEaKzGyV5WVgq6EYN0dY8q+Hsfl4LRvx8yq/rf7zcHEn379hQlwuemMsAf+jd3eNd/+30VlvfLHd7R4leKvE4jZ8ww4pzf3ssqyPPCz3fputDSHfJBPA78sYmeK/NeXbU/RLfHGv7SQfrV798FeIn3rX9zFaObYYc4NPpmDVEjuUq/oyNyXUgGHcpAkaePD0nwaVHueuvEz1HNfkQBtYHKqshj1EByQI8CTbdGea8ObVAySN9bYqD9xLGhBfnjvn/zk+IttzdXMLrpBCB5k2H//pfDBathN9fTjjWRIqtTBxuUx91ABi1Ax8aQWEDLk0A7L/l9FxgehC4Esg/GeLSCnKnxQ1KcJewela7VJwOgP7zvoAj7Nvz+7dePCqNv51BhhH75d+blKtbQYpdaXf7RGnQOGCnyyAWq23gYjNFjQV9CD8/3IbwPAtUb70HkLcqDDfRATQoo2hh1Kqettrsb9frtMokaIuG/R+Ou8Sgq5/4Q2kLLmDo0jynbN+AHbB/C7+hOSDQyILXmUCBpaG8LBC/TyHo1jW6u0ygEUUZMYhTrWsxpv6UxBZrhHIvog5NKsKN11G2vo4zWUabF1nBZraN7WkfRK9bRun9tHfmDEa6jnOOijFVhGRwV/P8WyMI089PQ91VwJ6+TdUH/ZVnHeqa1Zd3kTNbtmKyj5ES0DpMwfVVa5fVAgeKEyrBqfbQ86KNf97uWPmIq8U36yLqoj+YHfVTklFj+D/efX7EZhh+yGZZ/wWZgQAVjLbvuAQ3VL2vXvWx7s+K+lu19c4bSddt78Edtb33X8o8k9I9M1AwpeTJP/KP+JYfv2+v9o2SVnvlHPvpHu9/sH73Bh715vw87+HM+LOKRvRRn6P6WOAOnPokzaBNzZH4wznAhFrQ/jQVx0iEW1D/Egvq/IRbUP8SCJLZ4qliQqfCj9QdiQRfidQ8UrysoXsedx+uoZuQYr1t9IF5H9brWWbzOoHjdjsXrwvfH61hMNTuPqbqJ9mxMdf1cTNV7GlNN3xxTpYzCk5hq9paY6iHuzTXvq7j3vHVs79AAAAzZSURBVIp7t3MTfybuzZ3Fvbm3xr0pNxGPPDI/aoyu5iaip7mJ4bXcxH2Tm+g/zU1Er8tNFG/MTbw1fxSd5I/SV+aP8EdP8kfRf5Q/eprjS35vju+mNRTlhRxfxHJ8/AdzfKTOPpyHlf7jPGz4VnfWRxunUPdUZnTIlaeUKz88Uct2cVy8OVfOgsjXc+W7Y5G9Q7nyqJ0r7+3VYvX2XPkL9QwEx3qGYz13Xc+QT+5eW89woNCTegYGrJ6B+z31DJdrTtq1HpKTTpqak8HTmhPvas1Jap3UnNy1a07Widsytouq5kSpmOwDNSdQ1wXZ9Zuq0EmRR+J+Mp8sX6oLKsC9VhdkqRBMfvUe1527S3VBo6ouaHKhLsh+f10Q2/apOW+t3erWF1+s3QoOtVtWXWB0UrvVfU3tlqO1NqG+CbIwWpG6e1193UqnMMOhvk4/1NfRw+9eU1+3ulZfxxRRU1+3Xr2nb6R3oQbSu1oDqdQ1kDGrgaQyTuTFIfPh3BdqINFTUKoayF+vr4F8o2h4WqfKJE16sU7VZXWq/ZM61byuU7We1KlaF+tU+95zdapyVaeqf6xO9W21xPHraomZpjqtJd6f1RLHT2uJ5x+qJT6r93aaeu+oXe8N5/XezLY8q/e+776v3nt9td6bje4t9d6sJl+qMJoKS79dk7841uQXR554uSY/v16TH1yvyRdbNfmLuiY/NguYhIumJl+6UpP/wr4Jo8gK0nxv2DdBsm11S9slPrJvgnPxyUfb9g37JhCjsL23pQy1/Qt7W+ZP9rYMOr11pHVeu7dl/XRvy+7Ne1vCZ3eCVPuPJD17/f6jw7ltbP9R8mT/EXdp/1HnfP9RcnX/0eoMp/Vx/1GmS9f2H720R8xo9ohxb9gjdts93yNmvWGPmMpwUp7sEevRHjG32SNWNcO4DK19fPnpPr7MFy/t4ztQe8epT/bxBW/Yx6ce9/HhOr++jy97/T4+FHXB2V7LZRz68wVj6fO9loMLey25Zq9l8V/stdzP0b8432sZXN1rebIfdvJ0P6yoP7sfNvrgftjo4n7Y/ZP9sL237Ydt9izPysqiK0/3LFMnBONte5a1i3uWHxiate+wDGSrc3XP8mFW23uW3bq309U9y+f7yrlX7ytfv3VfeXL3ZF95TfEX95X32J2bfeXBtX3ll/b+Z+d7/5Vm7/+O9v5r6XHv/8Nr9v7nkL2w9z/RtKy191853fu/Ot37Hz679z+NWH+G4EJ/Bvv5/gzSe/ozWC/1Zyje1p8hrPszRCfW3aUeGsVZD43q0Ln/vofG4MUeGuAEQfFCD40I5gZXsD4ns5M+J72zPifBs31OhJM+J3q7zwk156v7nOTRsc+J9tjuczKv+5wMWJ+TtNXnJKieXPc5ES/2OSk447TPyfO9aMpne9E8nPWiGYyUh2d60Tw0vWhcTtKaXjTFsRfN8o29aOyXe9Gc9QvKiuC1/YICc+TW/YKWT/sF5Zf6BRkf6xckvapf0Is9nZofP9/T6eFCT6f5cz2dko/3dLKbnk50z6c9nViY5GLfLflNfbfQ4R6TbHqp75Z+0ncrP++7VYUUZOli3y35ub5bWlsAHHqj0aJDp+9qbzQa8rLujeae9kYzDr3RipPeaPuLvdFGyxd7o+0v90Zz273Rigu90Vr96+yz/nXxM/3rlGf610mv71/n1/3r8NVp/7ro9f3rtMi3qX+ddtK/jkOj46THoHCxx6DJujqFdY9Bl/UY7Mn8oO4xWB38A2jpVD0Gj5mtY4/BoN1jMDjtMRg+12OQbmyg5W0aF3oMGic9BsNqj6aTG9QHcn6pD+Ti5T6QDqw5qPpAKoc+kFp8ZAByBp/tA6nt8nYfSG4NSd0H8iR0teIjZ3boA8kOMb3YB9JgHW1C6hQNM+rV6aXzEmeA2kKyE0Of79Vpk2RamULIXerV6b+6V2dwoVdn3FNYr047eEWvznnVqzOrenWyiNdr+6nGrJ+q1PRTTWr+OfZTFT/UT1U866fK7ZKQIlk4S9KxnyrhctJPdXOpn2rV85ZDt/01PW/1puct1+55K1U9b+HQ83b3Us9bN/L92hlDcVH1vK0kXt3zlmt63upv7Xlb9SUO6r7E+Vlf4oRr+hLHr+hLXLWWV9ep+lxf4rzpS0w3aPoS0xLWXt2XmEsu9CWmipKg6Ut87B1dPNc7Wmp6R7sxuPulfrV3tLumI0Fe7h0d5viTNbMin+0drS/3aOK73pPe0VNjsWj3jnZbvaOpv3f+bH/v+F39vZVDf2/uQn9vDj93nvb3Fq729/b8Q3/v+EJ/bx3yaVb3937ag53QOvZg3765B7tT92AfvdyDffzaHuz5oQf79qQHe3GhB/sr++SH1/vkL9F7OOuTr7yyTz5JENYnf3m9T37Y7pNfXumT/9xZBpRw+uBZBms6teDCWQZG6yyD7J1nGbDj/+Cf+iwDtX2WweG8Celw3oRQnTdRoIsMizeeN+E/e96E8lC/9t903kR2ft7Egkx0Om8C7RKBzpuYkqphRfvVeRNAZ4Ko9ZkgITsThHv5TJDTXIDvsaZBBM2ZINrJmSDFhTNBjCdngmSnpJdePhOEe3omCJv2KMqqc1tIlG4CcN58bot7/dwW5+zcFrE+tyU+Pbfl7HSnV5zbgj4joVCf25JF0ZGgz5+t4735bJ2qLunPnK0jXTxbp5qQ33f+Ue/Z84+cP3j+UQt0P2qdUSWdI1+dUfX88V8vnlEltM6oEt94RhWxktQ6oyq6ckbVc5Dn5yd9vXSOGM5sXJ8jNnpyjhiNrykgeM85Ypqf//5DwR2/eO1Zb4y4F85644q0Puttff2st+I/OOvtErxwHp+0Dlrvrp/H90xGuIY/dB7fK+BwZiIXCF/izMSXwD8513L09FxL+4uda3np7FFb/Lpnj77+fNiczod1P/35sHSGL3c8w3derZn2Gb4c1Z3KzRm+Tvon+hW8G7hi3T5neZ43+u+Fc5avS7y/CI6vqbCQY1DecBa2/XnPwvbC8I3nleef+7zyoKjOlE9tdqa818bp0pnyUXZ6pvznk3ohulecwMIUYRpGC9Sqk0k1TJevKisEvpLr6XSKftw+ChNmdM5tzglfvZXoz0FIPdIoCMn2ACaqJPCmyTNhsK9rRYQeI9LcxC96EhU96n7IMghG+gkxonhAGDYbTnyYiktdX1DqPmhIhESi89jMhaouxWljVqPR6r9vH8R/DUUYHpNgnmSK6DMXpou2N0Ws6//R9nbNAgoQTelYKSLl4Z+xsd8PjmuIi3Slz3lwGSLJpDdJGGoO8HNNSBei4X52LNpgFPpWWApiOY0JDT5AHbup2I/fTHuiwGK1n8ZXeA2EsKgrx+iPAa4vhsiAdnlYUvtPKAuuQcipvWr0JR1K4uuhGOpoR0SiyD4VBVX6/e71fwpzFGJ7kS+n5N8VIviiDyLJs2Au8OUyhSshk88J3OZoqzlmCptyA+n2+Jm3uXTV5wZ3vqn4KuRLSttQcUVdbRHOJ8+HgD4vJAmF112/FHiHsu4leXtCSYc+c9U5rl8LqOuXh+7PVrDp6DuttEutMh+2GiU4gjC9HlH6ZMBtcLiByBcaX7LKiLQuYnHscqsVPEt6bz6to/cEDD8EPeTSsszAqew1Kp1ipSIU587EMpHQns39a/HHTwQcmaDzbQTpYbE4ZVMJxwBXUb4l6X0l2vyZoNC0ElxWWQBc1QRgyepCWMW0W1TH4MUGbA3tc7rj56AhrwGRaooCgd+GrFbUrqrHINzypQFLtoXEuXJI2+eCsJDQi40oi7sBbwu6gPSxp6yoEpWsT5nUNA8j1fsyhpAbsFR1AnwSOjONyhWBhxmipM0cP+GBhb7V7EsZ3wQR2AtbmKHgngJsqUSUvVvYv6VT4N8Av5JxgpCAofKqAUlT/ftFIvhPQA+R88KcQnEzpBGVURVRHnAQfvpg93OghbUKnedSKUV1hY5zJVP56aFqIZItBHBLFwTajgLH/ZlfD8LIIZzQ+tYgpRJmOrDeifDP13LID0AmjlMieWjZTKl4TEIuFMgY4r4mShHMkEABe60KC6ESBxmSafFFxXcIDqu4owLbELVQSJkjdjC6+8XiQA24kWTMVG3qLgDNBvQnNFgYU02duWr+RdyIc1ADFGupn0y1f+woSm3bmCY+fuJmX8fXewKBZKDZUArUMTmw6aUhBX97UB8CFGpG6CcSriaN45Iw0r6Kl/csuKzyS5pSWw4Sdmr4RZfQEdyIttJpQO5fCmf1cl8ScshcartZUoNPN3tSeP/1AF1ZCgclNllzxe9pov53wSvQTgDHntkOBNA0Gv7S4EXRBqJ/Zv9EsImi/wcIESRQ2LQr7esFu58DFRUskij5sq7rU6CCFCiCvz2M3wlOlEZ/KDX+f+koU5x2I9a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png;base64,iVBORw0KGgoAAAANSUhEUgAAANEAAADxCAMAAABiSKLrAAAAwFBMVEX///8Aaa8AbLEAcbUAc7YAa7EAcLX5+/0ffr87iMYsgsL2+fwAdrwNeLsAZqzw9frj7PU3hsTq8fgAZbDd6PMAb7cAeL0AYa0AarNHj8sAc7vQ3+/a5vMAbbbD1uqMs9m4z+dzpdGXut2gwN6FsNazzOUAXaupxeHB1utwpdaavNxamtPL3O55qNQzh8lUltBhmspEjMZ7qtMAYrlTl9KDsNxpm8lUkMMUfseQs9U1e7gAUqtilMRWlcmIrNBDhb4RC+7YAAAgAElEQVR4nN09iWKiSLCVxMg9ICKCICDHgIh4vDXReevM///Vq2pA0Rhzzc4kr3Z2xgvo6qquu6sB/gg4URo5f+ZRfwaSAv8qgr89jN8HagLRPxEk6t8eyG+DBAp7Zhf47/8L8KJogySaIZE2UV787eF8HDzEIQMXaeRAgIvp66MUQeThP4md4t9FCvnfHtCHIYfMkCSAEoCT3Oz/AUZuhAQqNZiCViKZUvdvD+ij4IZIH5CmEMKUhLcafnGUuBCM0E8l0FKN4xI/1yDk/vagPgSBZJS2XQqoYiEQ6KUhBX97UO8HNXBSSP1gqi3sKEpt25gmPn7iZtLfHtr7wI0kY6ZqU3cBmm0vbFuDhTHV1Jmr5l9zMYXg0JLRUh1fI0YhgJ4a+Ann4HdfESKYOeAH7LUqLITKTs18cBb43VeEHFeLUwoowBGXqT1FIY6iWygdJgK/JOTo5KVIplLQIEX1qgklEijCP18UIYSU2aXZAglVInkWAb110r86pg+B0RgI81wqpXxavXF87e8N6WOghyAlYZjhyxls8X9ylsJAglD/20N7J+CiQSvBFoQUDJVXDUgEAd+jaPD/9tDeCRGgnyfMBFtAftuivBPYu4X99YS3GxBbSQnwSegsdKTLDHiYIbm0meMnPCSketXM+NsDfS2EhZSGOTqvsNiAtwUdeW1pTxEhHbYF+KRg0zyMVO+LuH9aBiS0OZ+cPH6Lo85oOSFCKCPCLV8aMPWJSA5kX0PqFZpWgrthRg/nMM5aMoyW9NItmH+kbgzgDe1rxFE4kmTzLXLWIT7HZF55CBMHKeTbOb74Kt6f4Yeoi7i0LDNwMvYR+hL2gr0qkNfEMuFQzYb+13EquA1aqYHIOxpfCkSaFAU3GT+OUG61ghcDfL35IgSqIQ0DCj5qW8EWkfm00i5RCgS8LWw1KDIIwvRrIYSQJIDCwUXLm0cqlUKJFOKFMsY3EgRfMQTuzjeVusl5RGYpoKQT+MqNCOfzL6NcD8Btjgkwx0xhU24g3R6FdbH5G6P6CKBsjmY8X07J4ClE8EUfREIomAi8uEzZL74ShKD2SoGgFNEs9fVQDHXUU5Eosk9FQeW+iAlUQwgLoUKI/hgoIET0/gy7wpJg9rXiQUahb4WpIJbTmMfR8wGsxQ3Kbnq9mfZEYSls1eIrSQfHNcRFIuhzHlxiMz6d9CYJISS6wM81IVmIhvvZk+dFGB4yx1ommSLa1oXpgsYQqf/nNXDNAm1z0eSOhreUh58Qu8DD1ROGtXfqw1Rc6vpCVqFitgqQ/UA3F7q6FKeNa56GoV9d/skgBBbM1uchhXoSlRN40+TX9NW+VyPU29PbuYlf9DgVJbjuh2uilJF+QjlBGEk9FsDK0zBCQzudTCpbx2iIxFe2djqdIikXUZgyNCY254SfECNiG23EQ7QqQGc55CPsxR6BuG99ltLvoVikYI60z1mQ4oU5GCon90RkptOwqcczjPjTtZKgJBF7I053IQqzPznUV4PjazosZB9M0YxPvqkxOvnMN0Ue5vICVD38tM4556Cnp0NBCKDFM8kb+bwmthPX9Ts9WiMN8SMeHSiQ5t6n9pT81NNRFykxJEgDc1LlJz1eFMWa6aS5zItmAmv8m9OL9NPHVyXNB43Wkc+wMJnqlGR8LTNSODz7fIc0jDXwja9Qz5VUMtoZ0dDFUUBvVvhqRS+CEX3Ijyobwf0irmyYqcRsTriXFSQNLfuYF3kSFgUixMsLnxCSJO/Tc1wDidik94MVrhZkrBQxQnqouLZ6SS0IVPPTUMi4LpvUdVu5pCaPirVQRAVptefltqZK4ut34v6Mv+H4TnjNrHSIlYrI9yOPrXqNFo2BKkqjpcXkueRFYZgS58XXYpBe6Pi/3yYPc/9sonxQr0V3jRy4tanwCIq8J2pJSCRdFtEM3/PEjd5+xL5XFMT9SgaTQ9f+PHdm+PnbDUA0YfxDVpGGfjp8NYD/UZ3n2WEOOpPPDHizh7ymjlUVMZLwXyRhzzx+zatXAiiGo/4PBCfSnaoGjpUDJyN9AloY1evUr/9nkIPt6ic2l5sCd8VQdhwQDyOmQcsTugYVksxRbd1EPvlWoDj4cxDik07r8TLdtY81h62RJlF4RmwJx6gFRR6lRiFtOU8/XFRwzslNN+Bey6OGkJnNcBU2eAXXjkY0UvFfUWl9g2B6V2bHR+8eTuJ6rsN5h4frHrflCiON8iJAdMJj+ZQXRUGCJhmExEt+AC40AonKRk6Hj0w3Gkne2YQ4USMrQrRueJ/ncaWsil41/lEBBmKkNUpX6Xkr/AX7XXzAyDsv2tc8aTQ6Yzsai9QQKcWRBvSJG8LG4ZIgYsPgNhrZWhLjrXxjkObDC92U6J3DbKufRjgimEzhLArvo8U5bzCa8PtM3us7RXZhLZOE4AeeI/OyUwzYO3kNrqz42kpGxCYNRhMXzhQul8J0cpqEdlx9OyO2Y8PzaahQzGn+Mx1xwFnYcHgFF7H6Ala8s5lyXFlCsMEFjVSLCCOjjZHHFtWpr1C4kHBSRdcdxMoeeJwYnkRZWKEkL/GvZf0aTTpfQc/C5WGFFu2umm+JS8A99SrYU7y2pnAMwigCCkEXmwDKktPmM6oKUxmpUprxFGb//GOroJfg2LaUG2AvgBIjAT6YRMsp1/kQyeHZOsohHc9hXZMwM5G/cLpMZQ4OTEz+FMwJ8spEUShDocm4jioirGEyPi+d9nFCovPHk/BF4iTMBV7YkGWaIOhQ6uDa/9gbxCcFezb7JwEOcbfTaV3polNhBVpn+iYjttDyPEylavSyMDrjukRVH1zQieqgJYCaxgNpyZspKAb0zjDqgaFAZCoTMiR4HhJWKDDBRfagqidmEXLdSJArLCn5Tt4WCp6NDpLL28KsHsNsltoZ4Dv/n9kCFwRVmNtIJDTswS9pBjIiMyKUzqeUJOHVQgsDekBEfBVCOFqfy7oJPVKtuAQXyYCXRyOFl8HTJqANThAaaDAxCm7EK6ORzA+cirQxqDRhk9Pb+rAeVSGVNKLhB6FWqDylbezct6m8rVoEepmQUBYQjQzxQQWSRUUwC9C1tImPS5sq6G1fy0q8KS4qb8pBEKM9YoSgM1yM8+qrGASZr2ZTXaMLJJumbBo0wjXEbb5Db31NI3dlWTFlBRFSK8or8upsdSIeTI+jEkUhnMUofriph0sHOW9rGFOb0qF2Sb+zMw3yqZflDqEDScAud33dsakYiXCf2oupMSPxVagwBW4h9sTtHDwnBnex1GB99uwceqYCKUPUWFPBGcnRCYUfHRi1MJLBwcfp+JMgj3D+YjZovHBk9p6U669BWy5ciJ0C9iKOgAYGKs36YmIsZrZPA0XmsW3dqY0HljtUkTEh8TPI/H9IamzwQsEO/O1CYryga4BryvZFMYd5AKg/cSkwiScdTBC09SK9GilRiSpTpaTyyCeQy0eEooqz1AlNo5pWFMJFhAzSsuF0dmWGixB1MARzmIiCbwu9JWg6429N2KYhm3pUwHN74bs4ekRGZ1UUdJ/Nhhy02WIhoH4tCaNKS8yIBcHvCXg3NNcg9VSz1xvRRVLop0keV2uZQ3JoywmnV2/VBL+slXDhtYg0QjJXHxuRv0urGcF/Jkh3dVIt9STOk9QPSSnCqNczVS/Fh0o2Rc7p9nY5Y7+bEkeVLhX1LqaRhop1U2EjBbAlHTtllS6LMgDURfiKXSXSvyqFRJc+Ws4ax8FSochVHQ5F2TaphhWj/pEnl0yaCcSyUoHsny9+gh0ae6ifqlWkT+qZYE/wTWWJ0qowfS2khFSPMLJFNokl0qhAk0Ng9SwloaNtIZBIetGYFnZYOEU6p1LSCPEXmLIrBfxhiiQS8TkrkzEDmZbBQgcuX5nCTqqXQo6UwKeHJPX8XVsKB4Y+rjEaq27Q/ma3I3/Wx1lC6rFVZMTIuqK5p5g41YA6bBiuSbJexGHg2w1l3VmFREgjLe1NUjiez0SfzqbUyd0MxcW0nhtvZhv0c0bafYn6by4Ic3Hqxvy0PbMuMhG6A3IBa4nRyEN3jkOFmCMr63ELpxj2JkPI3LfFWUAxfH0XQs6hU+ixr6Q1pCO6r9I7cRNWfO7s7anQQ7SjkgWbBZr0opzWXOzQrrrMzdlbDp20qe3OaGAuWjSOPS/qEpGQMLKFMvNk9GroB7vRnlHKoXjVCmX2yGBj0XYVhz1IOEVoeGRHAb+DYMQwGmW1yUOQZLiWIlTMeA37lcaQz0a8uVqR68RQkvYjusQwedPU8p5ACeuS6LBBZnNmM42NGMe9yZBk+SFegDOLwhopWZYLHxdZyoov8ZfGFrlOpBWppYxfXLnHUwmWSi4D3ws0/AsnmVCKwxCNOo5bjQcDC821Y3osgYrtxpAcbHYVf2sNBuM9qD7swjCmbzi0SPiVmjNHg9YMLPmeTCOWkkQlCYXPjrfI5kFZVbehgFmUZYoGizNLW1ZtgPw3N3Bh2UQ0Pd0s2GLTqRCTMOodmCVEd4AqlvbMLeAtx5FHrlEbk5KO7mBvJOaT7thrkWMNS5IN8rKlx3bgjbsPO360gkjTa9fG0wJZltJBdXMSwgv89yBt9gIr80Dmd0Qa4MwPWBTNpsIctMD14MinLJbAkToFbVpW0oOVLKqo+UlsNj+c4xMiWqrsmUufVGM9N3mcZhEEYyJh3H1EIjUE2UHaRYwGyQFLjdvBqkvz9DguuChL47zilVjpoX1czRflByN81fjtJHOnyIAqKphmhCUpIFS6xCXGiW2G5uy8JLSSkmxUgRX9CmUB7hRtO0FssJ+KFNOBOYv0siApYZST1JWYST8fOz0Piu4YgjRYV8QrHI3YbqzXHrg3CaIALDTqgpUz9tl1EmmBHE0mxmxswhScKA1fNQIpRGbxYYqui2gfB1mSNDTKOXMUjkDW6ZQWTlbawjz1vCzdUO2BiD64RApWaNGofiKKJJoBc+RoAapY0PfWeBwv5fVo765k+k6CqIqwhGwhDWoSuRGbUl5+NPaDtfzwYFkDMvbQetTwdjgKTqZYBZuxI40knlSsanBTqpFY+GlWZOlUYOvdLaeN69agTzukiScFe3GIKuipUPZQKGSkCOoJwHW0JNGDz5so/D7w0c8m390HbTzCj2SS0+ZA7rugWcMEJrGhS8USVh3l7hGWDqca8QSS4VgHpy8P2K9l/kEe8eSHSaTVzDxZ8coDX4X+l4d1NBWZWoz4nrg47uf2qkpEiXZ6t4kUwVzjvA1ktr0UWuwYlKUohEQjs0I0U/g5/Y3MZ6xNiiaMHZLePvTkByjSXmUb7PGJ4aDzi26dkkW6vlO6SIcM3+Fnvc6AGLVWU4+JAavRhAyYmNSRYvKjJGCPIP5WqqlnGfdeLpai3fJ0l1RRbnAbD33ZEweezExfJ1eplNwtmwDdC9BuRqIILNPdq0LZqsyj+k7pcWgUD2RZRtWINl2gjgeg86PaOKDFoPWHibQP6KoUdoPOIKz2lQdLLhr2SWqI9a8HK04bDJDnQI0hGsnyACUMPQKHPuHlKjKrVMMQ+BQ4JwiqaJWz5RwBhXhEXo5+EpJI81DFB2dlpKW0UAKU8tvtYhKAxgp8er0qWYJie19JIJo6jpY6BXK1jDBC764eY5eUJqdCNOyC9YtDldXtdCPgoXcH4yHKWVpID93GOEI+HowJIxZiJhcHcsQIXeHqechVlCSkcSwlCCaL7RY1J06Wvi1cv6TYlRrmF7bMaBmKB2GLQ12Wdm1fBPMKoSbT7aEfBBE9zoc404yksix3uNCX2sEkVQasEhqtmgJYZHOCGJEyQqbz6rzfskFf6UbGCpUVkxvaJDW0IEbVWmGkmCxgJbBsO0m3DeM5B+25Ep+Rb200RJ8vGw91cDNK3ePPWcQaBUGvwahXzdZK1hnXoa0QGl4TqoyhsDqD7mGQSrfbmjJ9Oe50OtZDK/SWdhsKKejCDzqW3th8uuehs0yRPdMBXV4dEarZX2TchVKZBLeB2OhXQuFR7bLsK93E18UiVTWCyFDSxgl4CsrukaEeGRcXQDC2eKfXqUbZuesOrGXkuYZRRI/9boeg29+njqYbRbq0xt27+qfyQyBbOPj4iG+kBujKU8wyGeNA1B4ZRQ1KKLp7lQ6qyiP09Pq+khA5b1ahReKSpqS+GzPkkLzRigxHnlcmbefcyZmiDBiVcPS/1shnA4tgXOHDcBqzTwb43aSH7+nHlsGuzFtRwTUa2+QfcrDC0TpKMwb6l1Xo1RJdn00hu56r4Mg5Lyv5vSS3SJz6oT/fU0iXmY8yLgrU7swrHel6KzKwrMxei+HTGTuG1R13noNx19K8Ab1SOkr15OXxVrlaMEdeJMMcQrnOY5jicu2HMa4wHBgboo9eAbrj19JqPkmoksflTDaHsDjMm+75VZbE3OtgVFOIDp5/4JQdpy9pIfDVkC310VpnVqdzR+/uGmgQCibWUrcqsjE7cKlzB8sWzXIW5EMmMMAVFJbhWIVFS6silSiOVfClysGVvAJFUgReomyKwVxx5wR7LeRJIox8iaK8FHtzjk52DI8DC4XB6m7QH991LMNCad7pWt3bBpn6X2S8LuoHq+siRviaDKDUGjwencEJ8/qQJgnSCCUEb/aiE/9P9cgOomAbR7YRVZY/A5SCsUtOD/wpRBQtMeWzRRf00P5R5DhSqkgIZZMajJbjfoDmwBjlM447vnuAyMKhP97eteH2ESTFStARj7tdEadkjJMS9NFibzBKXakKtZgJw0denNXYzGWT3AEPpn6gcxTb0Z5ZS1ICjCXRQM/J4O6F2lI+z1cFSCdeqRGSJ5XrCWR1cDvCbtwRJ5Gm3HXvdmD18WrPuru/r9HBFxaql6LfhbjT7f7SdxPljsRzikwbNZwAq/r2+I+o9M5rhhJzrpOS9HGUKsVLOB+Sy1vvEaM5pyexxFJ7yKoeOOZx7btF5rn43boVURxnlUuNF+9YekCzUEb3reVdZ/BT65P1sbq1dj/7XYL+z599pBFy41BfDzrdh2G/jwxKl6uwqwf1AGHrASN8vuR6WXHMyk1MHSJc5BNyYqQ40bn5cxgBLhCuEhwhOq/LcIPmTsVVXLofkSq0zLVGdTANKAO9RilVi+9U3TS+W3npqt+96/5yhj9RYvTJhCsIpT7OtjvsIy3WQ+MH/mK4TDK+Y+HHve+FmtYIOWPlGPbXQFub1ghtkdG+Th/4aEVMQrtXFxnSiKVnZUOa16QPqf4qLnyeZ3fJSczx5tyjqeCKh+aRqE14dPHZTyqM+LsB25QzuLuzIvQm1O8WozIhQJY47KyhBOkwte5uFVru6y4JO8KI/W6uqmTtNvePq6oib14NgP0EncComJboeNarJ7pk0Z0DWgPRllQA3VFdMbHN4iPgLavUfYNRZ8UC3ShxWeUjyq/uw+OkkG7Ryul7iECf3fAOacQUDzdEFIM+Wkk/IHh4fLjvdPo6u5ZCLWsD6KbHB8jypIpX5czJXBFnJ6Qc0fqM3lQkFWRonPtVykg83Au5sJ1oYEbM3ZJQWoI3xFH10Dy47ff7w1/hPbJZAD9uqtCVRVzHGODfm1+Q4Nv7tIPLiOwjMtT1YYb3QIRqM6qdzugFcJhXFvCoRpYFb0EIZ5uVTtB6ROuusuggoxz3OUbKaAl6T0I2RXcESXT/03HSx++0cJAaQ5Lo4HxnkmFIxmL6rQ+7G0Jw+JA4zgOihAtMRa0u9XT0G5VzjEgfMbmwR7OZiovYqDT/7XWTXhjZJBw9uY6RVKUI5wih50Di6xdSyO2jecBWC6gPQxTW/3LDPmHRvWcY3RPfuf0h6aju8GdtNuE1AwrD4oWceNfctIUR0+r0U6SSTL7Fxo6u1vE8D0YCtL0zFchm4yqqtzA5eg68TnlM10Irp3tbX5wNkQzox+Klaf+2gj6Vbw37+rB7e1NXreh9uqijUo7SHdyd37pGSVTIVuKWFOgt0CJ/bwUUai7ZXNVvGEK4VEe95WQ+ediL48GocQg6Fi6RnMaG1sKP9eOPX2sPjGH35qc1xEs79zVG9z/w3dD6aXVvyBX99eNx3emStddFKwLifuNfdAfjQW//gM/Z8yP5iBIbhykn79xp7/gBoAWvVFbDhO6rKLtW/YnkpmveGhDnd8Z8Z1CbpCQZrJt+Nwj63fvb78jyw9sGviNvDm/vu30jwh9ZJBlqA9bikVIkaAZWL07a9W7OWq5kbfVOoare4D01XV4ArPR8VIUo5CZum/ix7+/wvzAg2qvJY39w8BIIIWWXRpPO0Oo/KogDap+kf8AI5YRK+P360beGP9ZR+nPQPZrkHRm9xICFR4OQPQOflTTTKbOB6KMqPPCOfRY+pHah7oWAyRaK2/K9KFHrRh8EmhfGsUe6yOoeEOr+qL40fg6/EQ4o335+O2K0A4fh17d2lTnN3R5R6g4oJe7FcXis0ilS0NKccfyajSQQ9mphp29mvCjXOZwN9jqZs2AtrSJlELWSDgROjLqVe+g2btD9wRDkHoaVMHi4ub2v4PbbpBIT338ebvBw2zhOA7K+d/EJP6HmXqNbXFVFoUlR+Q2skj9/U5OHwAUJ9vIa0iiKi5zKTOmWK5kfeOezs4OVxFkNRkyU1+AhSjf/wqN138A3fHdze3PfklWd7gEjkFatjAYDNLBH6O5VcXAH8iKOohTW8h7Hd5IvfAGMOfgjD02Tqno5pFJgvKNKxVerM4wShyq9+o2nSpaBZDhVSaHWv73/TjhURLq9RYy+3990mHnoFo7Gwdrq1t7tnUKhSufUe/NB5tHWdpgNVG/pSVwcmYcq6vWbamlfCmHk1YQNKReBrgrQehqdZY/XtO+IedgMoe6dNSTrZvj9F6oo7ftNP/n325FGD2n/5oYDNf/xfdjH/4b3dEkt7nCd5GelEjkarjGrgOcpzVM9OspxbKMYWmv6BQhJhUlwqHcLKYC/N6macY/Gdpsx9Acd/nfJLNS7GiNmHuBauemjN1F8v7k7wej25rsuPXzvk4piv6wxQpQsHZb/y+54hB0MECNpL/N7UQkOk+kgI5AB8Nqa1ZAiv8HRcPLBlcWVkehQjEy/lR1OdxOQOJ2DeFAJOsu6vasRIoXaHwbr/g1D6ObmhqF004+iCp8apbt7y6owGqeA95Jgsjt6BzHOoazhknF5cSQdGb5AZen4r8YoceqsXw1GAFP0vgIP3Vf5uCB1qpJBowZfjllgpHufJ483LYzu74c/bhg2DeCbH322pBqMrIfkZ5+h1CXR2h/STScNnQJXG/OyX6Q8eUdBe1AUIX91CXwQnhYto6O+lJk9NzKq8I+kUszG2Gnq0CLPlcJYdxYZFD9ujwjhn5s2PgynG/Z5g9L9vzSFVsV2qNysoart2EPUuggnY2lpHteNdFIKpflhAO8GpIa3l0c8okaEyeMo3a0T6A8s5DqQSC50b++GbDb6NUZs4PfnCFXM16BUexhort52K2knSWAN+pCs0fKg5Kw6QV5QRsqDQy9/IzS7QjVEiFvWOlYddoY0kSscjbVc3bOkEBzM0vuLCFUoNUS6Z86HZ1n/PqI3e0uCTsK7Ng9Ao19tymp+d0M1PfTzaMdKSSag7sfjDk5gsgrwfYw8d4vvHi3mr6bDFokOaHz79u0SSt+ZPP1h/aR0Evp+dP9gRYb4YEyRPCJLEu+i3P9PenVVBnFRgCkPBh2rlkg7q4PLAQfhDIeEIPyyGEYtnvvWwBGlW4ZRnzHSrv8difITmbDDXF6E9UAej+RV08b4v90WF6Nh0tOkpVx5Tkurc7ecMM/n1/2QZAPXvTkl0bdvZyg1K+kb47lkaBFi91a8uutY1eofyDHnmAPvSV3kfwE72A8o8jbuUcxoQFYCB7y1pgXeHdKcSp1vt/cXKHSCEmLUZwghl95BxbOu1e0OFKrnssbk+w7iczvvd4NB+QHEaKzGyV5WVgq6EYN0dY8q+Hsfl4LRvx8yq/rf7zcHEn379hQlwuemMsAf+jd3eNd/+30VlvfLHd7R4leKvE4jZ8ww4pzf3ssqyPPCz3fputDSHfJBPA78sYmeK/NeXbU/RLfHGv7SQfrV798FeIn3rX9zFaObYYc4NPpmDVEjuUq/oyNyXUgGHcpAkaePD0nwaVHueuvEz1HNfkQBtYHKqshj1EByQI8CTbdGea8ObVAySN9bYqD9xLGhBfnjvn/zk+IttzdXMLrpBCB5k2H//pfDBathN9fTjjWRIqtTBxuUx91ABi1Ax8aQWEDLk0A7L/l9FxgehC4Esg/GeLSCnKnxQ1KcJewela7VJwOgP7zvoAj7Nvz+7dePCqNv51BhhH75d+blKtbQYpdaXf7RGnQOGCnyyAWq23gYjNFjQV9CD8/3IbwPAtUb70HkLcqDDfRATQoo2hh1Kqettrsb9frtMokaIuG/R+Ou8Sgq5/4Q2kLLmDo0jynbN+AHbB/C7+hOSDQyILXmUCBpaG8LBC/TyHo1jW6u0ygEUUZMYhTrWsxpv6UxBZrhHIvog5NKsKN11G2vo4zWUabF1nBZraN7WkfRK9bRun9tHfmDEa6jnOOijFVhGRwV/P8WyMI089PQ91VwJ6+TdUH/ZVnHeqa1Zd3kTNbtmKyj5ES0DpMwfVVa5fVAgeKEyrBqfbQ86KNf97uWPmIq8U36yLqoj+YHfVTklFj+D/efX7EZhh+yGZZ/wWZgQAVjLbvuAQ3VL2vXvWx7s+K+lu19c4bSddt78Edtb33X8o8k9I9M1AwpeTJP/KP+JYfv2+v9o2SVnvlHPvpHu9/sH73Bh715vw87+HM+LOKRvRRn6P6WOAOnPokzaBNzZH4wznAhFrQ/jQVx0iEW1D/Egvq/IRbUP8SCJLZ4qliQqfCj9QdiQRfidQ8UrysoXsedx+uoZuQYr1t9IF5H9brWWbzOoHjdjsXrwvfH61hMNTuPqbqJ9mxMdf1cTNV7GlNN3xxTpYzCk5hq9paY6iHuzTXvq7j3vHVs79AAAAzZSURBVIp7t3MTfybuzZ3Fvbm3xr0pNxGPPDI/aoyu5iaip7mJ4bXcxH2Tm+g/zU1Er8tNFG/MTbw1fxSd5I/SV+aP8EdP8kfRf5Q/eprjS35vju+mNRTlhRxfxHJ8/AdzfKTOPpyHlf7jPGz4VnfWRxunUPdUZnTIlaeUKz88Uct2cVy8OVfOgsjXc+W7Y5G9Q7nyqJ0r7+3VYvX2XPkL9QwEx3qGYz13Xc+QT+5eW89woNCTegYGrJ6B+z31DJdrTtq1HpKTTpqak8HTmhPvas1Jap3UnNy1a07Widsytouq5kSpmOwDNSdQ1wXZ9Zuq0EmRR+J+Mp8sX6oLKsC9VhdkqRBMfvUe1527S3VBo6ouaHKhLsh+f10Q2/apOW+t3erWF1+s3QoOtVtWXWB0UrvVfU3tlqO1NqG+CbIwWpG6e1193UqnMMOhvk4/1NfRw+9eU1+3ulZfxxRRU1+3Xr2nb6R3oQbSu1oDqdQ1kDGrgaQyTuTFIfPh3BdqINFTUKoayF+vr4F8o2h4WqfKJE16sU7VZXWq/ZM61byuU7We1KlaF+tU+95zdapyVaeqf6xO9W21xPHraomZpjqtJd6f1RLHT2uJ5x+qJT6r93aaeu+oXe8N5/XezLY8q/e+776v3nt9td6bje4t9d6sJl+qMJoKS79dk7841uQXR554uSY/v16TH1yvyRdbNfmLuiY/NguYhIumJl+6UpP/wr4Jo8gK0nxv2DdBsm11S9slPrJvgnPxyUfb9g37JhCjsL23pQy1/Qt7W+ZP9rYMOr11pHVeu7dl/XRvy+7Ne1vCZ3eCVPuPJD17/f6jw7ltbP9R8mT/EXdp/1HnfP9RcnX/0eoMp/Vx/1GmS9f2H720R8xo9ohxb9gjdts93yNmvWGPmMpwUp7sEevRHjG32SNWNcO4DK19fPnpPr7MFy/t4ztQe8epT/bxBW/Yx6ce9/HhOr++jy97/T4+FHXB2V7LZRz68wVj6fO9loMLey25Zq9l8V/stdzP0b8432sZXN1rebIfdvJ0P6yoP7sfNvrgftjo4n7Y/ZP9sL237Ydt9izPysqiK0/3LFMnBONte5a1i3uWHxiate+wDGSrc3XP8mFW23uW3bq309U9y+f7yrlX7ytfv3VfeXL3ZF95TfEX95X32J2bfeXBtX3ll/b+Z+d7/5Vm7/+O9v5r6XHv/8Nr9v7nkL2w9z/RtKy191853fu/Ot37Hz679z+NWH+G4EJ/Bvv5/gzSe/ozWC/1Zyje1p8hrPszRCfW3aUeGsVZD43q0Ln/vofG4MUeGuAEQfFCD40I5gZXsD4ns5M+J72zPifBs31OhJM+J3q7zwk156v7nOTRsc+J9tjuczKv+5wMWJ+TtNXnJKieXPc5ES/2OSk447TPyfO9aMpne9E8nPWiGYyUh2d60Tw0vWhcTtKaXjTFsRfN8o29aOyXe9Gc9QvKiuC1/YICc+TW/YKWT/sF5Zf6BRkf6xckvapf0Is9nZofP9/T6eFCT6f5cz2dko/3dLKbnk50z6c9nViY5GLfLflNfbfQ4R6TbHqp75Z+0ncrP++7VYUUZOli3y35ub5bWlsAHHqj0aJDp+9qbzQa8rLujeae9kYzDr3RipPeaPuLvdFGyxd7o+0v90Zz273Rigu90Vr96+yz/nXxM/3rlGf610mv71/n1/3r8NVp/7ro9f3rtMi3qX+ddtK/jkOj46THoHCxx6DJujqFdY9Bl/UY7Mn8oO4xWB38A2jpVD0Gj5mtY4/BoN1jMDjtMRg+12OQbmyg5W0aF3oMGic9BsNqj6aTG9QHcn6pD+Ti5T6QDqw5qPpAKoc+kFp8ZAByBp/tA6nt8nYfSG4NSd0H8iR0teIjZ3boA8kOMb3YB9JgHW1C6hQNM+rV6aXzEmeA2kKyE0Of79Vpk2RamULIXerV6b+6V2dwoVdn3FNYr047eEWvznnVqzOrenWyiNdr+6nGrJ+q1PRTTWr+OfZTFT/UT1U866fK7ZKQIlk4S9KxnyrhctJPdXOpn2rV85ZDt/01PW/1puct1+55K1U9b+HQ83b3Us9bN/L92hlDcVH1vK0kXt3zlmt63upv7Xlb9SUO6r7E+Vlf4oRr+hLHr+hLXLWWV9ep+lxf4rzpS0w3aPoS0xLWXt2XmEsu9CWmipKg6Ut87B1dPNc7Wmp6R7sxuPulfrV3tLumI0Fe7h0d5viTNbMin+0drS/3aOK73pPe0VNjsWj3jnZbvaOpv3f+bH/v+F39vZVDf2/uQn9vDj93nvb3Fq729/b8Q3/v+EJ/bx3yaVb3937ag53QOvZg3765B7tT92AfvdyDffzaHuz5oQf79qQHe3GhB/sr++SH1/vkL9F7OOuTr7yyTz5JENYnf3m9T37Y7pNfXumT/9xZBpRw+uBZBms6teDCWQZG6yyD7J1nGbDj/+Cf+iwDtX2WweG8Celw3oRQnTdRoIsMizeeN+E/e96E8lC/9t903kR2ft7Egkx0Om8C7RKBzpuYkqphRfvVeRNAZ4Ko9ZkgITsThHv5TJDTXIDvsaZBBM2ZINrJmSDFhTNBjCdngmSnpJdePhOEe3omCJv2KMqqc1tIlG4CcN58bot7/dwW5+zcFrE+tyU+Pbfl7HSnV5zbgj4joVCf25JF0ZGgz5+t4735bJ2qLunPnK0jXTxbp5qQ33f+Ue/Z84+cP3j+UQt0P2qdUSWdI1+dUfX88V8vnlEltM6oEt94RhWxktQ6oyq6ckbVc5Dn5yd9vXSOGM5sXJ8jNnpyjhiNrykgeM85Ypqf//5DwR2/eO1Zb4y4F85644q0Puttff2st+I/OOvtErxwHp+0Dlrvrp/H90xGuIY/dB7fK+BwZiIXCF/izMSXwD8513L09FxL+4uda3np7FFb/Lpnj77+fNiczod1P/35sHSGL3c8w3derZn2Gb4c1Z3KzRm+Tvon+hW8G7hi3T5neZ43+u+Fc5avS7y/CI6vqbCQY1DecBa2/XnPwvbC8I3nleef+7zyoKjOlE9tdqa818bp0pnyUXZ6pvznk3ohulecwMIUYRpGC9Sqk0k1TJevKisEvpLr6XSKftw+ChNmdM5tzglfvZXoz0FIPdIoCMn2ACaqJPCmyTNhsK9rRYQeI9LcxC96EhU96n7IMghG+gkxonhAGDYbTnyYiktdX1DqPmhIhESi89jMhaouxWljVqPR6r9vH8R/DUUYHpNgnmSK6DMXpou2N0Ws6//R9nbNAgoQTelYKSLl4Z+xsd8PjmuIi3Slz3lwGSLJpDdJGGoO8HNNSBei4X52LNpgFPpWWApiOY0JDT5AHbup2I/fTHuiwGK1n8ZXeA2EsKgrx+iPAa4vhsiAdnlYUvtPKAuuQcipvWr0JR1K4uuhGOpoR0SiyD4VBVX6/e71fwpzFGJ7kS+n5N8VIviiDyLJs2Au8OUyhSshk88J3OZoqzlmCptyA+n2+Jm3uXTV5wZ3vqn4KuRLSttQcUVdbRHOJ8+HgD4vJAmF112/FHiHsu4leXtCSYc+c9U5rl8LqOuXh+7PVrDp6DuttEutMh+2GiU4gjC9HlH6ZMBtcLiByBcaX7LKiLQuYnHscqsVPEt6bz6to/cEDD8EPeTSsszAqew1Kp1ipSIU587EMpHQns39a/HHTwQcmaDzbQTpYbE4ZVMJxwBXUb4l6X0l2vyZoNC0ElxWWQBc1QRgyepCWMW0W1TH4MUGbA3tc7rj56AhrwGRaooCgd+GrFbUrqrHINzypQFLtoXEuXJI2+eCsJDQi40oi7sBbwu6gPSxp6yoEpWsT5nUNA8j1fsyhpAbsFR1AnwSOjONyhWBhxmipM0cP+GBhb7V7EsZ3wQR2AtbmKHgngJsqUSUvVvYv6VT4N8Av5JxgpCAofKqAUlT/ftFIvhPQA+R88KcQnEzpBGVURVRHnAQfvpg93OghbUKnedSKUV1hY5zJVP56aFqIZItBHBLFwTajgLH/ZlfD8LIIZzQ+tYgpRJmOrDeifDP13LID0AmjlMieWjZTKl4TEIuFMgY4r4mShHMkEABe60KC6ESBxmSafFFxXcIDqu4owLbELVQSJkjdjC6+8XiQA24kWTMVG3qLgDNBvQnNFgYU02duWr+RdyIc1ADFGupn0y1f+woSm3bmCY+fuJmX8fXewKBZKDZUArUMTmw6aUhBX97UB8CFGpG6CcSriaN45Iw0r6Kl/csuKzyS5pSWw4Sdmr4RZfQEdyIttJpQO5fCmf1cl8ScshcartZUoNPN3tSeP/1AF1ZCgclNllzxe9pov53wSvQTgDHntkOBNA0Gv7S4EXRBqJ/Zv9EsImi/wcIESRQ2LQr7esFu58DFRUskij5sq7rU6CCFCiCvz2M3wlOlEZ/KDX+f+koU5x2I9a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www.art-apple.ru/albums/userpics/10001/preview~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93096"/>
            <a:ext cx="2352261" cy="1764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«</a:t>
            </a:r>
            <a:r>
              <a:rPr lang="ru-RU" b="1" dirty="0">
                <a:solidFill>
                  <a:srgbClr val="002060"/>
                </a:solidFill>
              </a:rPr>
              <a:t>Фокусник»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Высунуть язык, удерживать его  в форме чашечки. Вдох через нос (коротко) Выдох через рот – дуем на кончик носа (медленно и плавно)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Повторить упражнение 3 раза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www.solnet.ee/gallery/pic/knk/k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05064"/>
            <a:ext cx="1454950" cy="232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Логопедические домашние задания..?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2093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Артикуляционная гимнастика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Важно: </a:t>
            </a:r>
            <a:r>
              <a:rPr lang="ru-RU" dirty="0" smtClean="0">
                <a:solidFill>
                  <a:srgbClr val="002060"/>
                </a:solidFill>
              </a:rPr>
              <a:t>регулярность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Как? Где?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Перед зеркалом (в первое время), по дороге в садик, во время утреннего умывания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Дыхательная  гимнастика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Важно: </a:t>
            </a:r>
            <a:r>
              <a:rPr lang="ru-RU" dirty="0" smtClean="0">
                <a:solidFill>
                  <a:srgbClr val="002060"/>
                </a:solidFill>
              </a:rPr>
              <a:t>регулярность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Как? Где?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Дома, после сна, перед сном, на улице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Автоматизируем звуки в речи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Важно: </a:t>
            </a:r>
            <a:r>
              <a:rPr lang="ru-RU" dirty="0" smtClean="0">
                <a:solidFill>
                  <a:srgbClr val="002060"/>
                </a:solidFill>
              </a:rPr>
              <a:t>регулярность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Как? Где?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Везде!</a:t>
            </a:r>
            <a:r>
              <a:rPr lang="ru-RU" dirty="0" smtClean="0">
                <a:solidFill>
                  <a:srgbClr val="002060"/>
                </a:solidFill>
                <a:sym typeface="Wingdings" pitchFamily="2" charset="2"/>
              </a:rPr>
              <a:t> (по дороге домой, в автобусе, дома, после еды, перед сном…)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Например: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Произносить изолированно изучаемый звук (например, по дороге в садик- «Шипим» «Рычим», «свистим»…)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Придумать (слоги) слова на заданный звук, составить с этими словами предложения, попросить определить ребенка, где стоит конкретный звук (например, звук С) в данном слове (в начале, середине, конце)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Логопункт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Исходя </a:t>
            </a:r>
            <a:r>
              <a:rPr lang="ru-RU" i="1" dirty="0">
                <a:solidFill>
                  <a:srgbClr val="002060"/>
                </a:solidFill>
              </a:rPr>
              <a:t>из условий работы с детьми на </a:t>
            </a:r>
            <a:r>
              <a:rPr lang="ru-RU" i="1" dirty="0" err="1">
                <a:solidFill>
                  <a:srgbClr val="002060"/>
                </a:solidFill>
              </a:rPr>
              <a:t>логопункте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b="1" i="1" dirty="0">
                <a:solidFill>
                  <a:srgbClr val="002060"/>
                </a:solidFill>
              </a:rPr>
              <a:t>эффективность</a:t>
            </a:r>
            <a:r>
              <a:rPr lang="ru-RU" i="1" dirty="0">
                <a:solidFill>
                  <a:srgbClr val="002060"/>
                </a:solidFill>
              </a:rPr>
              <a:t> коррекционной работы по исправлению нарушений речи </a:t>
            </a:r>
            <a:r>
              <a:rPr lang="ru-RU" b="1" i="1" dirty="0">
                <a:solidFill>
                  <a:srgbClr val="002060"/>
                </a:solidFill>
              </a:rPr>
              <a:t>зависит от совместных усилий логопеда и семьи!</a:t>
            </a:r>
          </a:p>
          <a:p>
            <a:endParaRPr lang="ru-RU" dirty="0"/>
          </a:p>
        </p:txBody>
      </p:sp>
      <p:pic>
        <p:nvPicPr>
          <p:cNvPr id="5122" name="Picture 2" descr="http://www.iriska-podolsk.ru/images/uslugi/logoped_defekto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2857500" cy="20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Поиграть в игру </a:t>
            </a:r>
            <a:r>
              <a:rPr lang="ru-RU" b="1" dirty="0" smtClean="0">
                <a:solidFill>
                  <a:srgbClr val="002060"/>
                </a:solidFill>
              </a:rPr>
              <a:t>«Один-много» </a:t>
            </a:r>
            <a:r>
              <a:rPr lang="ru-RU" dirty="0" smtClean="0">
                <a:solidFill>
                  <a:srgbClr val="002060"/>
                </a:solidFill>
              </a:rPr>
              <a:t>с придуманными ребенком словами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Поиграть в игру </a:t>
            </a:r>
            <a:r>
              <a:rPr lang="ru-RU" b="1" dirty="0" smtClean="0">
                <a:solidFill>
                  <a:srgbClr val="002060"/>
                </a:solidFill>
              </a:rPr>
              <a:t>«Запомни-повтори»: </a:t>
            </a:r>
            <a:r>
              <a:rPr lang="ru-RU" dirty="0" smtClean="0">
                <a:solidFill>
                  <a:srgbClr val="002060"/>
                </a:solidFill>
              </a:rPr>
              <a:t>перечислить слова с автоматизируемым звуком (не более пяти-семи) и попросить ребенка </a:t>
            </a:r>
            <a:r>
              <a:rPr lang="ru-RU" dirty="0" smtClean="0">
                <a:solidFill>
                  <a:srgbClr val="002060"/>
                </a:solidFill>
              </a:rPr>
              <a:t>вспомнить и повторить услышанные слова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Поиграть в игру: </a:t>
            </a:r>
            <a:r>
              <a:rPr lang="ru-RU" b="1" dirty="0" smtClean="0">
                <a:solidFill>
                  <a:srgbClr val="002060"/>
                </a:solidFill>
              </a:rPr>
              <a:t>«Найди самое короткое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ru-RU" b="1" dirty="0" smtClean="0">
                <a:solidFill>
                  <a:srgbClr val="002060"/>
                </a:solidFill>
              </a:rPr>
              <a:t>длинное  слово» </a:t>
            </a:r>
            <a:r>
              <a:rPr lang="ru-RU" dirty="0" smtClean="0">
                <a:solidFill>
                  <a:srgbClr val="002060"/>
                </a:solidFill>
              </a:rPr>
              <a:t>(среди перечисленных) и т.д.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Таким образом, домашние задания превращаются не в рутинное занятие, а в «образ жизни» на время занятий с логопедом.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Мы держим свой артикуляционный аппарат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«в тонусе», «не даем ему расслабиться» и звуки вводятся в нашу речь быстрее. Плюс- развиваем память, мышление, внимание, речевой слух, повышаем грамотность.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22" name="Picture 2" descr="Картинки по запросу картинка дети\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653136"/>
            <a:ext cx="2590800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При </a:t>
            </a:r>
            <a:r>
              <a:rPr lang="ru-RU" b="1" i="1" dirty="0">
                <a:solidFill>
                  <a:srgbClr val="002060"/>
                </a:solidFill>
              </a:rPr>
              <a:t>правильном произношении звука [с]: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Губы в улыбке, зубы видны.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Зубы сближены, но не сомкнуты.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Широкий кончик языка находится за нижними резцами.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Передняя часть спинки языка образует щель с верхними зубами.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Боковые края спинки языка плотно прижаты к боковым зубам.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Посередине идет холодная струя воздуха.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Воздушная струя идет через рот.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Голосовые связки раскрыты, голос не звучит.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Нарушения произношения свистящих звуков: СИГМАТИЗМЫ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Межзубный,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Боковой,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Губно-зубной («</a:t>
            </a:r>
            <a:r>
              <a:rPr lang="ru-RU" dirty="0" err="1" smtClean="0">
                <a:solidFill>
                  <a:srgbClr val="002060"/>
                </a:solidFill>
              </a:rPr>
              <a:t>Фобака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фанки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Призубный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тобака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танки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Шипящий (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шобака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шанки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) …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logoped-forum.ru/images/__user__/images/mai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артикуляционная гимнастика?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специальных упражнений, направленных на развитие подвижности: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челюсти;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мимических мышц.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Конечным итогом длительных занятий является правильное произношение звуков.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играет большую роль в последующем овладении ребенком письменными навыками.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Зачем она нужна?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 помощью артикуляционной гимнастики  активно развиваются и укрепляются мышцы языка, нормализуется его тонус, и, как следствие, улучшается звукопроизношение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 для губ и языка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52242"/>
            <a:ext cx="8640960" cy="470109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 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приоткрыт. Губы растянуты в улыбку. Кончи-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 узкого  языка попеременно тянуться к уголкам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рта.</a:t>
            </a:r>
          </a:p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Чистим зубки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Языком двигать вправо и влево по внешней 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поверхности верхних зубов (под счет до 10). Затем язык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опустить к нижним зубам. Выполнять движения с </a:t>
            </a:r>
            <a:r>
              <a:rPr lang="ru-RU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ренней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зубов.</a:t>
            </a:r>
          </a:p>
          <a:p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Напряженным, узким языком тянуться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сначала к верхним, а затем к нижним зубам.</a:t>
            </a:r>
          </a:p>
          <a:p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                                                                     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77" y="1752242"/>
            <a:ext cx="1401505" cy="138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3356992"/>
            <a:ext cx="144015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16" y="4941168"/>
            <a:ext cx="2095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363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20688"/>
            <a:ext cx="8712967" cy="550547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«Блинчик».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Приоткрыть рот, широкий расслабленный  язык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лежит на нижней губе (10 секунд).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Заборчик»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Верхние и нижние зубы обнажены.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 растянуты в улыбке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«Киска сердится» («Горка»)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Кончик языка упирается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нижние резцы, спинка языка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поднята вверх.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1296144" cy="124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62018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1562431" cy="15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77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8136903" cy="435334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«Бублик»   /»Окошечко»/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Зубы сомкнуты. Губы округлены и чуть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нуты вперед. Верхние и нижние резцы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видны.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Вкусное варенье»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Рот открыт. Широким языком облизать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верхнюю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губу и убрать язык в глубь рта.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«Чашечка»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Рот широко открыт. Передний и боковые края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широкого языка подняты, но не касаются зубов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5940" y="332656"/>
            <a:ext cx="8229600" cy="1252728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74702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1571252" cy="15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1711800" cy="16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7148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967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Домашний логопед</vt:lpstr>
      <vt:lpstr>Логопункт</vt:lpstr>
      <vt:lpstr>С</vt:lpstr>
      <vt:lpstr> Нарушения произношения свистящих звуков: СИГМАТИЗМЫ </vt:lpstr>
      <vt:lpstr>Что такое артикуляционная гимнастика?</vt:lpstr>
      <vt:lpstr>Зачем она нужна?</vt:lpstr>
      <vt:lpstr>Артикуляционные упражнения для губ и языка</vt:lpstr>
      <vt:lpstr>Слайд 8</vt:lpstr>
      <vt:lpstr>Слайд 9</vt:lpstr>
      <vt:lpstr>Слайд 10</vt:lpstr>
      <vt:lpstr>Для чего нужна дыхательная гимнастика?</vt:lpstr>
      <vt:lpstr>Дыхательная гимнастика</vt:lpstr>
      <vt:lpstr>Слайд 13</vt:lpstr>
      <vt:lpstr>Слайд 14</vt:lpstr>
      <vt:lpstr>Слайд 15</vt:lpstr>
      <vt:lpstr>Слайд 16</vt:lpstr>
      <vt:lpstr>Слайд 17</vt:lpstr>
      <vt:lpstr>Логопедические домашние задания..?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13</cp:revision>
  <dcterms:created xsi:type="dcterms:W3CDTF">2016-02-24T15:32:20Z</dcterms:created>
  <dcterms:modified xsi:type="dcterms:W3CDTF">2016-02-24T17:36:52Z</dcterms:modified>
</cp:coreProperties>
</file>